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76" r:id="rId12"/>
    <p:sldId id="269" r:id="rId13"/>
    <p:sldId id="270" r:id="rId14"/>
    <p:sldId id="272" r:id="rId15"/>
    <p:sldId id="271" r:id="rId16"/>
    <p:sldId id="273" r:id="rId17"/>
    <p:sldId id="275" r:id="rId18"/>
    <p:sldId id="278" r:id="rId19"/>
    <p:sldId id="274" r:id="rId20"/>
    <p:sldId id="257" r:id="rId21"/>
  </p:sldIdLst>
  <p:sldSz cx="12192000" cy="6858000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 Black" panose="02000000000000000000" pitchFamily="2" charset="0"/>
      <p:bold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E2"/>
    <a:srgbClr val="FFFFFF"/>
    <a:srgbClr val="000000"/>
    <a:srgbClr val="B2C222"/>
    <a:srgbClr val="75B44C"/>
    <a:srgbClr val="41719C"/>
    <a:srgbClr val="7F991A"/>
    <a:srgbClr val="242424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9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200" y="96"/>
      </p:cViewPr>
      <p:guideLst>
        <p:guide orient="horz" pos="252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2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4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5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7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1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00A2E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rgbClr val="00A2E2"/>
              </a:gs>
              <a:gs pos="0">
                <a:srgbClr val="00A2E2">
                  <a:lumMod val="85000"/>
                </a:srgbClr>
              </a:gs>
              <a:gs pos="15000">
                <a:srgbClr val="00A2E2"/>
              </a:gs>
              <a:gs pos="100000">
                <a:srgbClr val="00A2E2">
                  <a:lumMod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208267" y="817756"/>
            <a:ext cx="3753544" cy="2049780"/>
            <a:chOff x="4175760" y="815340"/>
            <a:chExt cx="3753544" cy="2049780"/>
          </a:xfrm>
        </p:grpSpPr>
        <p:sp>
          <p:nvSpPr>
            <p:cNvPr id="24" name="Block Arc 23"/>
            <p:cNvSpPr/>
            <p:nvPr/>
          </p:nvSpPr>
          <p:spPr>
            <a:xfrm rot="16200000">
              <a:off x="4175760" y="815340"/>
              <a:ext cx="2049780" cy="2049780"/>
            </a:xfrm>
            <a:prstGeom prst="blockArc">
              <a:avLst>
                <a:gd name="adj1" fmla="val 8019987"/>
                <a:gd name="adj2" fmla="val 2772298"/>
                <a:gd name="adj3" fmla="val 2064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4610100" y="1249679"/>
              <a:ext cx="1181100" cy="1181100"/>
            </a:xfrm>
            <a:prstGeom prst="blockArc">
              <a:avLst>
                <a:gd name="adj1" fmla="val 8019987"/>
                <a:gd name="adj2" fmla="val 2786593"/>
                <a:gd name="adj3" fmla="val 2549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71151" y="1485526"/>
              <a:ext cx="732894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++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19056" y="1447128"/>
              <a:ext cx="2310248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SIBERIA</a:t>
              </a:r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6224171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00A2E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rgbClr val="00A2E2"/>
              </a:gs>
              <a:gs pos="0">
                <a:srgbClr val="00A2E2">
                  <a:lumMod val="85000"/>
                </a:srgbClr>
              </a:gs>
              <a:gs pos="15000">
                <a:srgbClr val="00A2E2"/>
              </a:gs>
              <a:gs pos="100000">
                <a:srgbClr val="00A2E2">
                  <a:lumMod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208267" y="817756"/>
            <a:ext cx="3753544" cy="2049780"/>
            <a:chOff x="4175760" y="815340"/>
            <a:chExt cx="3753544" cy="2049780"/>
          </a:xfrm>
        </p:grpSpPr>
        <p:sp>
          <p:nvSpPr>
            <p:cNvPr id="25" name="Block Arc 24"/>
            <p:cNvSpPr/>
            <p:nvPr/>
          </p:nvSpPr>
          <p:spPr>
            <a:xfrm rot="16200000">
              <a:off x="4175760" y="815340"/>
              <a:ext cx="2049780" cy="2049780"/>
            </a:xfrm>
            <a:prstGeom prst="blockArc">
              <a:avLst>
                <a:gd name="adj1" fmla="val 8019987"/>
                <a:gd name="adj2" fmla="val 2772298"/>
                <a:gd name="adj3" fmla="val 2064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Block Arc 25"/>
            <p:cNvSpPr/>
            <p:nvPr/>
          </p:nvSpPr>
          <p:spPr>
            <a:xfrm rot="16200000">
              <a:off x="4610100" y="1249679"/>
              <a:ext cx="1181100" cy="1181100"/>
            </a:xfrm>
            <a:prstGeom prst="blockArc">
              <a:avLst>
                <a:gd name="adj1" fmla="val 8019987"/>
                <a:gd name="adj2" fmla="val 2786593"/>
                <a:gd name="adj3" fmla="val 2549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71151" y="1485526"/>
              <a:ext cx="732894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++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19056" y="1447128"/>
              <a:ext cx="2310248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SIBERIA</a:t>
              </a: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6224171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>
                  <a:lumMod val="75000"/>
                  <a:lumOff val="2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C++ Siberia 2019.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C++ Siberia 2019.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C++ Siberia 2019.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9649A-372C-46F8-8C6E-5A96DC21C443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C++ Siberia 201</a:t>
            </a:r>
            <a:r>
              <a:rPr lang="ru-RU" dirty="0" smtClean="0"/>
              <a:t>9</a:t>
            </a:r>
            <a:r>
              <a:rPr lang="en-US" dirty="0" smtClean="0"/>
              <a:t>. Know You Hardware: CPU Memory Hierarchy. Alexander Titov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videos/high-performance-computing-and/9781491967560" TargetMode="External"/><Relationship Id="rId7" Type="http://schemas.openxmlformats.org/officeDocument/2006/relationships/hyperlink" Target="https://software.intel.com/en-us/vtune" TargetMode="External"/><Relationship Id="rId2" Type="http://schemas.openxmlformats.org/officeDocument/2006/relationships/hyperlink" Target="https://www.intel.com/content/dam/www/public/us/en/documents/manuals/64-ia-32-architectures-optimization-manual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quick-bench.com/" TargetMode="External"/><Relationship Id="rId5" Type="http://schemas.openxmlformats.org/officeDocument/2006/relationships/hyperlink" Target="godbolt.org" TargetMode="External"/><Relationship Id="rId4" Type="http://schemas.openxmlformats.org/officeDocument/2006/relationships/hyperlink" Target="https://github.com/google/benchma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 Your Hardware:</a:t>
            </a:r>
            <a:br>
              <a:rPr lang="en-US" dirty="0" smtClean="0"/>
            </a:br>
            <a:r>
              <a:rPr lang="en-US" dirty="0" smtClean="0"/>
              <a:t>CPU Memory Hierarchy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r="2862"/>
          <a:stretch/>
        </p:blipFill>
        <p:spPr>
          <a:xfrm>
            <a:off x="579636" y="1269342"/>
            <a:ext cx="10730789" cy="493209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45217">
            <a:off x="3793349" y="3239210"/>
            <a:ext cx="3984718" cy="84070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intuition</a:t>
            </a:r>
            <a:endPara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r="2990"/>
          <a:stretch/>
        </p:blipFill>
        <p:spPr>
          <a:xfrm>
            <a:off x="579636" y="1269342"/>
            <a:ext cx="10716723" cy="4932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Defining 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6130 </a:t>
            </a:r>
            <a:r>
              <a:rPr lang="pt-BR" sz="1600" dirty="0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CPU, TDP 2.10GHz, Turbo 3.77Ghz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2685" y="1508664"/>
            <a:ext cx="801823" cy="3977736"/>
            <a:chOff x="3892685" y="1508664"/>
            <a:chExt cx="801823" cy="397773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290647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92685" y="1508667"/>
              <a:ext cx="8018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32 KB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6240" y="1508664"/>
            <a:ext cx="718466" cy="3977736"/>
            <a:chOff x="6216240" y="1508664"/>
            <a:chExt cx="718466" cy="397773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575474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16240" y="1508667"/>
              <a:ext cx="71846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371223" y="1508664"/>
            <a:ext cx="848309" cy="3977736"/>
            <a:chOff x="8371223" y="1508664"/>
            <a:chExt cx="848309" cy="397773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798170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371223" y="1508667"/>
              <a:ext cx="84830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22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532492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L1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0913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L2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1MB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2607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L3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22MB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18788" y="2495098"/>
            <a:ext cx="1135246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Outside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2240" y="3344522"/>
            <a:ext cx="146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430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128 B/cycle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3771" y="3344522"/>
            <a:ext cx="145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170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 B/cycle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28992" y="3344522"/>
            <a:ext cx="1224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 B/cycle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63852" y="3344522"/>
            <a:ext cx="129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B/cycle</a:t>
            </a:r>
          </a:p>
        </p:txBody>
      </p:sp>
    </p:spTree>
    <p:extLst>
      <p:ext uri="{BB962C8B-B14F-4D97-AF65-F5344CB8AC3E}">
        <p14:creationId xmlns:p14="http://schemas.microsoft.com/office/powerpoint/2010/main" val="2808814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24" grpId="0"/>
      <p:bldP spid="25" grpId="0"/>
      <p:bldP spid="26" grpId="0"/>
      <p:bldP spid="27" grpId="0"/>
      <p:bldP spid="10" grpId="0"/>
      <p:bldP spid="11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Optimizations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09820"/>
            <a:ext cx="10515600" cy="51465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#1: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Use tools: google benchmark, perf, Intel </a:t>
            </a:r>
            <a:r>
              <a:rPr lang="en-US" sz="2000" dirty="0" err="1" smtClean="0"/>
              <a:t>VTune</a:t>
            </a:r>
            <a:r>
              <a:rPr lang="en-US" sz="2000" dirty="0" smtClean="0"/>
              <a:t> Amplifier, etc.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#2</a:t>
            </a:r>
            <a:r>
              <a:rPr lang="en-US" sz="2400" dirty="0" smtClean="0"/>
              <a:t>: Do educated decisions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#3: Do not reinvent bicycle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For many tasks there are highly optimized libraries (e.g., Intel MKL)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</a:t>
            </a:r>
            <a:r>
              <a:rPr lang="en-US" sz="2400" dirty="0" smtClean="0"/>
              <a:t>#4: Optimize in the following order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General algorithm (e.g., </a:t>
            </a:r>
            <a:r>
              <a:rPr lang="en-US" sz="2200" dirty="0" smtClean="0">
                <a:latin typeface="Consolas" panose="020B0609020204030204" pitchFamily="49" charset="0"/>
              </a:rPr>
              <a:t>O(</a:t>
            </a:r>
            <a:r>
              <a:rPr lang="en-US" sz="2200" dirty="0" err="1" smtClean="0">
                <a:latin typeface="Consolas" panose="020B0609020204030204" pitchFamily="49" charset="0"/>
              </a:rPr>
              <a:t>NlogN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 vs. </a:t>
            </a:r>
            <a:r>
              <a:rPr lang="en-US" sz="2200" dirty="0">
                <a:latin typeface="Consolas" panose="020B0609020204030204" pitchFamily="49" charset="0"/>
              </a:rPr>
              <a:t>O(N^2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Memory allocation, copy vs. move, etc.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Data structures organization in memory and access patterns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Branches, code footprint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9811" y="1209820"/>
            <a:ext cx="17411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easure it!</a:t>
            </a:r>
          </a:p>
        </p:txBody>
      </p:sp>
    </p:spTree>
    <p:extLst>
      <p:ext uri="{BB962C8B-B14F-4D97-AF65-F5344CB8AC3E}">
        <p14:creationId xmlns:p14="http://schemas.microsoft.com/office/powerpoint/2010/main" val="1355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19" name="Rounded Rectangle 18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8135671" cy="4363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Split large workload in parts that fit in the cache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29" name="Rounded Rectangle 2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66" name="Rounded Rectangle 65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73" name="Rounded Rectangle 72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89" name="Left Brace 88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 workload</a:t>
            </a:r>
          </a:p>
        </p:txBody>
      </p:sp>
    </p:spTree>
    <p:extLst>
      <p:ext uri="{BB962C8B-B14F-4D97-AF65-F5344CB8AC3E}">
        <p14:creationId xmlns:p14="http://schemas.microsoft.com/office/powerpoint/2010/main" val="1670572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9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65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1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"/>
                            </p:stCondLst>
                            <p:childTnLst>
                              <p:par>
                                <p:cTn id="7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7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3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9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0"/>
                            </p:stCondLst>
                            <p:childTnLst>
                              <p:par>
                                <p:cTn id="9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9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95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00"/>
                            </p:stCondLst>
                            <p:childTnLst>
                              <p:par>
                                <p:cTn id="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1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400"/>
                            </p:stCondLst>
                            <p:childTnLst>
                              <p:par>
                                <p:cTn id="1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7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3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9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2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25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6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34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3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800"/>
                            </p:stCondLst>
                            <p:childTnLst>
                              <p:par>
                                <p:cTn id="1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0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100"/>
                            </p:stCondLst>
                            <p:childTnLst>
                              <p:par>
                                <p:cTn id="14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6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400"/>
                            </p:stCondLst>
                            <p:childTnLst>
                              <p:par>
                                <p:cTn id="15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2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700"/>
                            </p:stCondLst>
                            <p:childTnLst>
                              <p:par>
                                <p:cTn id="15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8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64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300"/>
                            </p:stCondLst>
                            <p:childTnLst>
                              <p:par>
                                <p:cTn id="16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0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600"/>
                            </p:stCondLst>
                            <p:childTnLst>
                              <p:par>
                                <p:cTn id="17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6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900"/>
                            </p:stCondLst>
                            <p:childTnLst>
                              <p:par>
                                <p:cTn id="18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2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8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0"/>
                            </p:stCondLst>
                            <p:childTnLst>
                              <p:par>
                                <p:cTn id="19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94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9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800"/>
                            </p:stCondLst>
                            <p:childTnLst>
                              <p:par>
                                <p:cTn id="19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0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100"/>
                            </p:stCondLst>
                            <p:childTnLst>
                              <p:par>
                                <p:cTn id="20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400"/>
                            </p:stCondLst>
                            <p:childTnLst>
                              <p:par>
                                <p:cTn id="21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700"/>
                            </p:stCondLst>
                            <p:childTnLst>
                              <p:par>
                                <p:cTn id="21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2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2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2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600"/>
                            </p:stCondLst>
                            <p:childTnLst>
                              <p:par>
                                <p:cTn id="23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900"/>
                            </p:stCondLst>
                            <p:childTnLst>
                              <p:par>
                                <p:cTn id="24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200"/>
                            </p:stCondLst>
                            <p:childTnLst>
                              <p:par>
                                <p:cTn id="24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5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800"/>
                            </p:stCondLst>
                            <p:childTnLst>
                              <p:par>
                                <p:cTn id="25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1100"/>
                            </p:stCondLst>
                            <p:childTnLst>
                              <p:par>
                                <p:cTn id="26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400"/>
                            </p:stCondLst>
                            <p:childTnLst>
                              <p:par>
                                <p:cTn id="27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7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7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0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00"/>
                            </p:stCondLst>
                            <p:childTnLst>
                              <p:par>
                                <p:cTn id="30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00"/>
                            </p:stCondLst>
                            <p:childTnLst>
                              <p:par>
                                <p:cTn id="3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1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900"/>
                            </p:stCondLst>
                            <p:childTnLst>
                              <p:par>
                                <p:cTn id="3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2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2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700"/>
                            </p:stCondLst>
                            <p:childTnLst>
                              <p:par>
                                <p:cTn id="3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0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1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6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7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300"/>
                            </p:stCondLst>
                            <p:childTnLst>
                              <p:par>
                                <p:cTn id="34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2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3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4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600"/>
                            </p:stCondLst>
                            <p:childTnLst>
                              <p:par>
                                <p:cTn id="34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9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"/>
                            </p:stCondLst>
                            <p:childTnLst>
                              <p:par>
                                <p:cTn id="3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6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200"/>
                            </p:stCondLst>
                            <p:childTnLst>
                              <p:par>
                                <p:cTn id="35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2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500"/>
                            </p:stCondLst>
                            <p:childTnLst>
                              <p:par>
                                <p:cTn id="36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8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9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800"/>
                            </p:stCondLst>
                            <p:childTnLst>
                              <p:par>
                                <p:cTn id="37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7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74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5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9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9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600"/>
                            </p:stCondLst>
                            <p:childTnLst>
                              <p:par>
                                <p:cTn id="4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900"/>
                            </p:stCondLst>
                            <p:childTnLst>
                              <p:par>
                                <p:cTn id="4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1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00"/>
                            </p:stCondLst>
                            <p:childTnLst>
                              <p:par>
                                <p:cTn id="4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700"/>
                            </p:stCondLst>
                            <p:childTnLst>
                              <p:par>
                                <p:cTn id="42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1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2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000"/>
                            </p:stCondLst>
                            <p:childTnLst>
                              <p:par>
                                <p:cTn id="42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7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8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2300"/>
                            </p:stCondLst>
                            <p:childTnLst>
                              <p:par>
                                <p:cTn id="4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3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34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3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600"/>
                            </p:stCondLst>
                            <p:childTnLst>
                              <p:par>
                                <p:cTn id="4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9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0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7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3200"/>
                            </p:stCondLst>
                            <p:childTnLst>
                              <p:par>
                                <p:cTn id="45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3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4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500"/>
                            </p:stCondLst>
                            <p:childTnLst>
                              <p:par>
                                <p:cTn id="45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9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3800"/>
                            </p:stCondLst>
                            <p:childTnLst>
                              <p:par>
                                <p:cTn id="46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6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5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6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8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8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300"/>
                            </p:stCondLst>
                            <p:childTnLst>
                              <p:par>
                                <p:cTn id="48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00"/>
                            </p:stCondLst>
                            <p:childTnLst>
                              <p:par>
                                <p:cTn id="49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00"/>
                            </p:stCondLst>
                            <p:childTnLst>
                              <p:par>
                                <p:cTn id="5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0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200"/>
                            </p:stCondLst>
                            <p:childTnLst>
                              <p:par>
                                <p:cTn id="5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2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3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2000"/>
                            </p:stCondLst>
                            <p:childTnLst>
                              <p:par>
                                <p:cTn id="51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8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9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2300"/>
                            </p:stCondLst>
                            <p:childTnLst>
                              <p:par>
                                <p:cTn id="523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4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25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2600"/>
                            </p:stCondLst>
                            <p:childTnLst>
                              <p:par>
                                <p:cTn id="5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0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1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900"/>
                            </p:stCondLst>
                            <p:childTnLst>
                              <p:par>
                                <p:cTn id="53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8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9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3200"/>
                            </p:stCondLst>
                            <p:childTnLst>
                              <p:par>
                                <p:cTn id="54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44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5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3500"/>
                            </p:stCondLst>
                            <p:childTnLst>
                              <p:par>
                                <p:cTn id="547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0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1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5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6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7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68" grpId="0" animBg="1"/>
      <p:bldP spid="68" grpId="1" animBg="1"/>
      <p:bldP spid="68" grpId="2" animBg="1"/>
      <p:bldP spid="68" grpId="3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5" grpId="0" animBg="1"/>
      <p:bldP spid="75" grpId="1" animBg="1"/>
      <p:bldP spid="75" grpId="2" animBg="1"/>
      <p:bldP spid="75" grpId="3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7" grpId="3" animBg="1"/>
      <p:bldP spid="78" grpId="0" animBg="1"/>
      <p:bldP spid="78" grpId="1" animBg="1"/>
      <p:bldP spid="78" grpId="2" animBg="1"/>
      <p:bldP spid="78" grpId="3" animBg="1"/>
      <p:bldP spid="87" grpId="0"/>
      <p:bldP spid="91" grpId="0" animBg="1"/>
      <p:bldP spid="92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714376" y="1267665"/>
            <a:ext cx="7988300" cy="421584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Split large workload in parts that fit in the cache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b="4523"/>
          <a:stretch/>
        </p:blipFill>
        <p:spPr>
          <a:xfrm>
            <a:off x="5472524" y="2710943"/>
            <a:ext cx="6316003" cy="334695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6610350" y="3442665"/>
            <a:ext cx="3799742" cy="0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10410092" y="3351754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0410092" y="5280211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410093" y="5280211"/>
            <a:ext cx="168813" cy="168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0578905" y="3442665"/>
            <a:ext cx="433167" cy="1116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473592" y="3613814"/>
            <a:ext cx="0" cy="160023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75229" y="4103852"/>
            <a:ext cx="97334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30x</a:t>
            </a:r>
          </a:p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speedup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82525" y="1669608"/>
            <a:ext cx="159297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800" dirty="0">
                <a:solidFill>
                  <a:prstClr val="black"/>
                </a:solidFill>
              </a:rPr>
              <a:t>Example</a:t>
            </a:r>
            <a:r>
              <a:rPr lang="en-US" sz="2800" dirty="0" smtClean="0">
                <a:solidFill>
                  <a:prstClr val="black"/>
                </a:solidFill>
              </a:rPr>
              <a:t>: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49011" y="2219304"/>
            <a:ext cx="4001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→ </a:t>
            </a:r>
            <a:r>
              <a:rPr lang="en-US" sz="2000" dirty="0" smtClean="0">
                <a:solidFill>
                  <a:prstClr val="black"/>
                </a:solidFill>
              </a:rPr>
              <a:t>4096 </a:t>
            </a:r>
            <a:r>
              <a:rPr lang="en-US" sz="2000" dirty="0">
                <a:solidFill>
                  <a:prstClr val="black"/>
                </a:solidFill>
              </a:rPr>
              <a:t>parts x </a:t>
            </a:r>
            <a:r>
              <a:rPr lang="en-US" sz="2000" dirty="0" smtClean="0">
                <a:solidFill>
                  <a:prstClr val="black"/>
                </a:solidFill>
              </a:rPr>
              <a:t>(16 </a:t>
            </a:r>
            <a:r>
              <a:rPr lang="en-US" sz="2000" dirty="0">
                <a:solidFill>
                  <a:prstClr val="black"/>
                </a:solidFill>
              </a:rPr>
              <a:t>KB x 1000 times)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591186" y="2182266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</a:rPr>
              <a:t>64 MB x 1000 times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06757" y="1909450"/>
            <a:ext cx="4243759" cy="4292462"/>
            <a:chOff x="506757" y="1909450"/>
            <a:chExt cx="4243759" cy="4292462"/>
          </a:xfrm>
        </p:grpSpPr>
        <p:grpSp>
          <p:nvGrpSpPr>
            <p:cNvPr id="89" name="Group 88"/>
            <p:cNvGrpSpPr/>
            <p:nvPr/>
          </p:nvGrpSpPr>
          <p:grpSpPr>
            <a:xfrm>
              <a:off x="1581087" y="2229049"/>
              <a:ext cx="691477" cy="3219450"/>
              <a:chOff x="1400908" y="2381250"/>
              <a:chExt cx="867087" cy="3219450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400908" y="2381250"/>
                <a:ext cx="793652" cy="321945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Isosceles Triangle 90"/>
              <p:cNvSpPr/>
              <p:nvPr/>
            </p:nvSpPr>
            <p:spPr>
              <a:xfrm>
                <a:off x="2121125" y="4060906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ounded Rectangle 91"/>
            <p:cNvSpPr/>
            <p:nvPr/>
          </p:nvSpPr>
          <p:spPr>
            <a:xfrm>
              <a:off x="1158855" y="236640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1158855" y="261408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158855" y="286177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158855" y="310946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158855" y="335714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1158855" y="36048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1158855" y="38525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158855" y="41002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158855" y="43478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158855" y="45955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1158855" y="484326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158855" y="509095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867473" y="1909450"/>
              <a:ext cx="669192" cy="1221407"/>
              <a:chOff x="3867473" y="2061850"/>
              <a:chExt cx="816062" cy="1221407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Isosceles Triangle 105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Rounded Rectangle 106"/>
            <p:cNvSpPr/>
            <p:nvPr/>
          </p:nvSpPr>
          <p:spPr>
            <a:xfrm>
              <a:off x="3454788" y="2026997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3454788" y="2274683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3454788" y="2522369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454788" y="2770055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3867473" y="3228071"/>
              <a:ext cx="669192" cy="1221407"/>
              <a:chOff x="3867473" y="2061850"/>
              <a:chExt cx="816062" cy="1221407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Rounded Rectangle 113"/>
            <p:cNvSpPr/>
            <p:nvPr/>
          </p:nvSpPr>
          <p:spPr>
            <a:xfrm>
              <a:off x="3454788" y="33456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3454788" y="35933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3454788" y="38409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3454788" y="40886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3867473" y="4538485"/>
              <a:ext cx="669192" cy="1221407"/>
              <a:chOff x="3867473" y="2061850"/>
              <a:chExt cx="816062" cy="1221407"/>
            </a:xfrm>
          </p:grpSpPr>
          <p:sp>
            <p:nvSpPr>
              <p:cNvPr id="119" name="Rounded Rectangle 118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Isosceles Triangle 119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Rounded Rectangle 120"/>
            <p:cNvSpPr/>
            <p:nvPr/>
          </p:nvSpPr>
          <p:spPr>
            <a:xfrm>
              <a:off x="3454788" y="46560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3454788" y="49037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3454788" y="51514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3454788" y="53990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506757" y="2223290"/>
              <a:ext cx="548253" cy="1282723"/>
              <a:chOff x="506757" y="2223290"/>
              <a:chExt cx="548253" cy="1282723"/>
            </a:xfrm>
          </p:grpSpPr>
          <p:sp>
            <p:nvSpPr>
              <p:cNvPr id="126" name="Left Brace 125"/>
              <p:cNvSpPr/>
              <p:nvPr/>
            </p:nvSpPr>
            <p:spPr>
              <a:xfrm>
                <a:off x="928010" y="2369429"/>
                <a:ext cx="127000" cy="973140"/>
              </a:xfrm>
              <a:prstGeom prst="leftBrace">
                <a:avLst>
                  <a:gd name="adj1" fmla="val 37745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 rot="16200000">
                <a:off x="50061" y="2679986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cache size</a:t>
                </a:r>
              </a:p>
            </p:txBody>
          </p:sp>
        </p:grpSp>
        <p:sp>
          <p:nvSpPr>
            <p:cNvPr id="128" name="Right Arrow 127"/>
            <p:cNvSpPr/>
            <p:nvPr/>
          </p:nvSpPr>
          <p:spPr>
            <a:xfrm>
              <a:off x="2567695" y="3546667"/>
              <a:ext cx="609600" cy="510580"/>
            </a:xfrm>
            <a:prstGeom prst="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82094" y="5593945"/>
              <a:ext cx="17844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Large workload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083072" y="5832580"/>
              <a:ext cx="166744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Split workload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2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2.70833E-6 -0.281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49" grpId="0" animBg="1"/>
      <p:bldP spid="49" grpId="1" animBg="1"/>
      <p:bldP spid="49" grpId="2" animBg="1"/>
      <p:bldP spid="86" grpId="0" animBg="1"/>
      <p:bldP spid="86" grpId="1" animBg="1"/>
      <p:bldP spid="25" grpId="0" animBg="1"/>
      <p:bldP spid="28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244601"/>
            <a:ext cx="10858500" cy="15276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All data transfers are performed in aligned chunks of 64 B (line)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Even if 1B is requested by instruction, the whole 64B chunk is read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If the rest of the line is not used, it occupies space and BW in vain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" y="2675653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</p:spTree>
    <p:extLst>
      <p:ext uri="{BB962C8B-B14F-4D97-AF65-F5344CB8AC3E}">
        <p14:creationId xmlns:p14="http://schemas.microsoft.com/office/powerpoint/2010/main" val="1337392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3.95833E-6 -0.20509 " pathEditMode="relative" rAng="0" ptsTypes="AA">
                                      <p:cBhvr>
                                        <p:cTn id="41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/>
          <p:cNvGrpSpPr/>
          <p:nvPr/>
        </p:nvGrpSpPr>
        <p:grpSpPr>
          <a:xfrm>
            <a:off x="965370" y="4093160"/>
            <a:ext cx="5575516" cy="689583"/>
            <a:chOff x="965370" y="4093160"/>
            <a:chExt cx="5575516" cy="689583"/>
          </a:xfrm>
        </p:grpSpPr>
        <p:sp>
          <p:nvSpPr>
            <p:cNvPr id="23" name="Rectangle 2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1857" y="1956986"/>
            <a:ext cx="3189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warm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cold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mixed_array</a:t>
            </a:r>
            <a:r>
              <a:rPr lang="en-US" sz="2000" dirty="0" smtClean="0">
                <a:latin typeface="Consolas" panose="020B0609020204030204" pitchFamily="49" charset="0"/>
              </a:rPr>
              <a:t>[N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899" y="1267630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716" y="1956986"/>
            <a:ext cx="5543661" cy="1945141"/>
            <a:chOff x="6186716" y="1956986"/>
            <a:chExt cx="5543661" cy="1945141"/>
          </a:xfrm>
        </p:grpSpPr>
        <p:sp>
          <p:nvSpPr>
            <p:cNvPr id="15" name="Rectangle 14"/>
            <p:cNvSpPr/>
            <p:nvPr/>
          </p:nvSpPr>
          <p:spPr>
            <a:xfrm>
              <a:off x="6186716" y="1963135"/>
              <a:ext cx="36430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 smtClean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 smtClean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};</a:t>
              </a:r>
            </a:p>
            <a:p>
              <a:endParaRPr lang="en-US" sz="2000" dirty="0">
                <a:latin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warm_array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cold_array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03291" y="1956986"/>
              <a:ext cx="26270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15</a:t>
              </a:r>
              <a:r>
                <a:rPr lang="en-US" sz="2000" dirty="0">
                  <a:latin typeface="Consolas" panose="020B0609020204030204" pitchFamily="49" charset="0"/>
                </a:rPr>
                <a:t>];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5139630" y="2662082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2092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69176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878324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95408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07124" y="4475378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24208" y="4475378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43068" y="4247755"/>
            <a:ext cx="1612325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412133" y="4952019"/>
            <a:ext cx="17171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6% efficiency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667922" y="4952019"/>
            <a:ext cx="201208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100% efficiency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832676" y="5487289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 occupied cache space and memory bandwidth by </a:t>
            </a:r>
            <a:r>
              <a:rPr lang="en-US" sz="24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16x times</a:t>
            </a: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6238672" y="4093159"/>
            <a:ext cx="5575516" cy="689583"/>
            <a:chOff x="965370" y="4093160"/>
            <a:chExt cx="5575516" cy="689583"/>
          </a:xfrm>
        </p:grpSpPr>
        <p:sp>
          <p:nvSpPr>
            <p:cNvPr id="143" name="Rectangle 14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326277" y="4476356"/>
            <a:ext cx="5510198" cy="307975"/>
            <a:chOff x="6314372" y="4476356"/>
            <a:chExt cx="5510198" cy="307975"/>
          </a:xfrm>
        </p:grpSpPr>
        <p:grpSp>
          <p:nvGrpSpPr>
            <p:cNvPr id="117" name="Group 116"/>
            <p:cNvGrpSpPr/>
            <p:nvPr/>
          </p:nvGrpSpPr>
          <p:grpSpPr>
            <a:xfrm>
              <a:off x="9984277" y="4476356"/>
              <a:ext cx="1840293" cy="307975"/>
              <a:chOff x="6232626" y="5315598"/>
              <a:chExt cx="1840293" cy="307975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6314372" y="4476356"/>
              <a:ext cx="1840293" cy="307975"/>
              <a:chOff x="6232626" y="5315598"/>
              <a:chExt cx="1840293" cy="30797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40290" y="4476356"/>
              <a:ext cx="1840293" cy="307975"/>
              <a:chOff x="6232626" y="5315598"/>
              <a:chExt cx="1840293" cy="30797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0224868" y="4247755"/>
            <a:ext cx="1773484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35" grpId="0"/>
      <p:bldP spid="135" grpId="2"/>
      <p:bldP spid="136" grpId="0"/>
      <p:bldP spid="136" grpId="1"/>
      <p:bldP spid="1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Dense Data Packing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21489"/>
            <a:ext cx="10515600" cy="828782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</a:rPr>
              <a:t>By default, C++ has </a:t>
            </a:r>
            <a:r>
              <a:rPr lang="en-US" sz="2400" dirty="0" smtClean="0">
                <a:solidFill>
                  <a:prstClr val="black"/>
                </a:solidFill>
              </a:rPr>
              <a:t>sparse </a:t>
            </a: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dirty="0" smtClean="0">
                <a:solidFill>
                  <a:prstClr val="black"/>
                </a:solidFill>
              </a:rPr>
              <a:t>packing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>
                <a:solidFill>
                  <a:prstClr val="black"/>
                </a:solidFill>
              </a:rPr>
              <a:t>Each field is aligned by its size (to prevent line splits)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spcBef>
                <a:spcPts val="1200"/>
              </a:spcBef>
            </a:pP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053" y="2224423"/>
            <a:ext cx="24524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5117" y="2532199"/>
            <a:ext cx="9988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4B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8B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053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575" y="4700637"/>
            <a:ext cx="338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053" y="2224423"/>
            <a:ext cx="3538024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 smtClean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519"/>
              </p:ext>
            </p:extLst>
          </p:nvPr>
        </p:nvGraphicFramePr>
        <p:xfrm>
          <a:off x="432618" y="5345849"/>
          <a:ext cx="405160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82565" y="5345849"/>
            <a:ext cx="466794" cy="806021"/>
            <a:chOff x="282565" y="5345849"/>
            <a:chExt cx="466794" cy="806021"/>
          </a:xfrm>
        </p:grpSpPr>
        <p:sp>
          <p:nvSpPr>
            <p:cNvPr id="16" name="Rectangle 15"/>
            <p:cNvSpPr/>
            <p:nvPr/>
          </p:nvSpPr>
          <p:spPr>
            <a:xfrm>
              <a:off x="432618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565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103178" y="5345849"/>
            <a:ext cx="679610" cy="806021"/>
            <a:chOff x="1103178" y="5345849"/>
            <a:chExt cx="679610" cy="806021"/>
          </a:xfrm>
        </p:grpSpPr>
        <p:sp>
          <p:nvSpPr>
            <p:cNvPr id="18" name="Rectangle 17"/>
            <p:cNvSpPr/>
            <p:nvPr/>
          </p:nvSpPr>
          <p:spPr>
            <a:xfrm>
              <a:off x="1103178" y="5345849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80118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33284" y="5345849"/>
            <a:ext cx="466794" cy="806021"/>
            <a:chOff x="1633284" y="5345849"/>
            <a:chExt cx="466794" cy="806021"/>
          </a:xfrm>
        </p:grpSpPr>
        <p:sp>
          <p:nvSpPr>
            <p:cNvPr id="21" name="Rectangle 20"/>
            <p:cNvSpPr/>
            <p:nvPr/>
          </p:nvSpPr>
          <p:spPr>
            <a:xfrm>
              <a:off x="1783337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33284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21214" y="5345849"/>
            <a:ext cx="1363011" cy="806021"/>
            <a:chOff x="3121214" y="5345849"/>
            <a:chExt cx="1363011" cy="806021"/>
          </a:xfrm>
        </p:grpSpPr>
        <p:sp>
          <p:nvSpPr>
            <p:cNvPr id="23" name="Rectangle 22"/>
            <p:cNvSpPr/>
            <p:nvPr/>
          </p:nvSpPr>
          <p:spPr>
            <a:xfrm>
              <a:off x="3121214" y="5345849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27976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6819" y="4095519"/>
            <a:ext cx="1721223" cy="1210235"/>
            <a:chOff x="6837068" y="4895943"/>
            <a:chExt cx="1721223" cy="1210235"/>
          </a:xfrm>
        </p:grpSpPr>
        <p:sp>
          <p:nvSpPr>
            <p:cNvPr id="26" name="Rectangle 25"/>
            <p:cNvSpPr/>
            <p:nvPr/>
          </p:nvSpPr>
          <p:spPr>
            <a:xfrm>
              <a:off x="6837068" y="4895943"/>
              <a:ext cx="1721223" cy="1210235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" descr="http://bumper-stickers.ru/27586-thickbox_default/mem-dzheki-cha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45" b="15322"/>
            <a:stretch/>
          </p:blipFill>
          <p:spPr bwMode="auto">
            <a:xfrm flipH="1">
              <a:off x="6883372" y="4895943"/>
              <a:ext cx="1628616" cy="1169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3956819" y="4095519"/>
            <a:ext cx="1721223" cy="116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967788" y="1610771"/>
            <a:ext cx="2857505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pack(pop)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67788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72232" y="2205373"/>
            <a:ext cx="3037952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LessSparse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47884" y="4762192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42869"/>
              </p:ext>
            </p:extLst>
          </p:nvPr>
        </p:nvGraphicFramePr>
        <p:xfrm>
          <a:off x="5285717" y="5335208"/>
          <a:ext cx="270107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5026980" y="5335208"/>
            <a:ext cx="466794" cy="806021"/>
            <a:chOff x="5026980" y="5335208"/>
            <a:chExt cx="466794" cy="806021"/>
          </a:xfrm>
        </p:grpSpPr>
        <p:sp>
          <p:nvSpPr>
            <p:cNvPr id="36" name="Rectangle 35"/>
            <p:cNvSpPr/>
            <p:nvPr/>
          </p:nvSpPr>
          <p:spPr>
            <a:xfrm>
              <a:off x="5285717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26980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956205" y="5335208"/>
            <a:ext cx="679610" cy="806021"/>
            <a:chOff x="5611984" y="5335208"/>
            <a:chExt cx="679610" cy="806021"/>
          </a:xfrm>
        </p:grpSpPr>
        <p:sp>
          <p:nvSpPr>
            <p:cNvPr id="38" name="Rectangle 37"/>
            <p:cNvSpPr/>
            <p:nvPr/>
          </p:nvSpPr>
          <p:spPr>
            <a:xfrm>
              <a:off x="5611984" y="5335208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79398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58606" y="5335208"/>
            <a:ext cx="466794" cy="806021"/>
            <a:chOff x="5346701" y="5335208"/>
            <a:chExt cx="466794" cy="806021"/>
          </a:xfrm>
        </p:grpSpPr>
        <p:sp>
          <p:nvSpPr>
            <p:cNvPr id="40" name="Rectangle 39"/>
            <p:cNvSpPr/>
            <p:nvPr/>
          </p:nvSpPr>
          <p:spPr>
            <a:xfrm>
              <a:off x="5444088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6701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36436" y="5335208"/>
            <a:ext cx="1363011" cy="806021"/>
            <a:chOff x="6636436" y="5335208"/>
            <a:chExt cx="1363011" cy="806021"/>
          </a:xfrm>
        </p:grpSpPr>
        <p:sp>
          <p:nvSpPr>
            <p:cNvPr id="42" name="Rectangle 41"/>
            <p:cNvSpPr/>
            <p:nvPr/>
          </p:nvSpPr>
          <p:spPr>
            <a:xfrm>
              <a:off x="6636436" y="5335208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45825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0498"/>
              </p:ext>
            </p:extLst>
          </p:nvPr>
        </p:nvGraphicFramePr>
        <p:xfrm>
          <a:off x="9029584" y="5335208"/>
          <a:ext cx="236343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9029584" y="533520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02657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9196272" y="5335208"/>
            <a:ext cx="679610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398596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9872268" y="533389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765029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endParaRPr lang="en-US" sz="2000" dirty="0"/>
          </a:p>
        </p:txBody>
      </p:sp>
      <p:sp>
        <p:nvSpPr>
          <p:cNvPr id="51" name="Rectangle 50"/>
          <p:cNvSpPr/>
          <p:nvPr/>
        </p:nvSpPr>
        <p:spPr>
          <a:xfrm>
            <a:off x="10037060" y="5335208"/>
            <a:ext cx="1363011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608642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8051658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287966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35807" y="4700637"/>
            <a:ext cx="5373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2565" y="2050271"/>
            <a:ext cx="4452782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1746" y="1979021"/>
            <a:ext cx="3884919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28" grpId="0" animBg="1"/>
      <p:bldP spid="28" grpId="1" animBg="1"/>
      <p:bldP spid="31" grpId="0" animBg="1"/>
      <p:bldP spid="32" grpId="0"/>
      <p:bldP spid="33" grpId="0" animBg="1"/>
      <p:bldP spid="3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/>
      <p:bldP spid="54" grpId="0"/>
      <p:bldP spid="55" grpId="0" animBg="1"/>
      <p:bldP spid="60" grpId="0" animBg="1"/>
      <p:bldP spid="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itfall: Split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427"/>
            <a:ext cx="10515600" cy="5270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Dense packing can be dangerous. E.g., lead to split line atomics.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17434" y="1714931"/>
            <a:ext cx="502685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SplitAtomic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 smtClean="0"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 smtClean="0">
                <a:latin typeface="Consolas" panose="020B0609020204030204" pitchFamily="49" charset="0"/>
              </a:rPr>
              <a:t>pack(pop)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7052" y="2357555"/>
            <a:ext cx="3709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  <a:latin typeface="Consolas" panose="020B0609020204030204" pitchFamily="49" charset="0"/>
              </a:rPr>
              <a:t>Atomic</a:t>
            </a:r>
            <a:endParaRPr lang="en-US" sz="2000" dirty="0">
              <a:solidFill>
                <a:srgbClr val="5B9BD5">
                  <a:lumMod val="75000"/>
                </a:srgbClr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];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8827" y="2939689"/>
            <a:ext cx="6543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557500"/>
            <a:ext cx="821250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split line atomic is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~300x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slower that an usual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atomic!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81444" y="4270630"/>
            <a:ext cx="5734841" cy="1084029"/>
            <a:chOff x="881444" y="4270630"/>
            <a:chExt cx="5734841" cy="1084029"/>
          </a:xfrm>
        </p:grpSpPr>
        <p:grpSp>
          <p:nvGrpSpPr>
            <p:cNvPr id="24" name="Group 23"/>
            <p:cNvGrpSpPr/>
            <p:nvPr/>
          </p:nvGrpSpPr>
          <p:grpSpPr>
            <a:xfrm>
              <a:off x="881444" y="4270630"/>
              <a:ext cx="5575516" cy="689583"/>
              <a:chOff x="965370" y="4093160"/>
              <a:chExt cx="5575516" cy="68958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72141" y="4652236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94397" y="4652238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003960" y="4433835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14603" y="495454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808540" y="4941554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222115" y="5171262"/>
            <a:ext cx="2372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atomic is in two lines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572451" y="4290199"/>
            <a:ext cx="5619549" cy="1088390"/>
            <a:chOff x="6572451" y="4290199"/>
            <a:chExt cx="5619549" cy="1088390"/>
          </a:xfrm>
        </p:grpSpPr>
        <p:grpSp>
          <p:nvGrpSpPr>
            <p:cNvPr id="41" name="Group 40"/>
            <p:cNvGrpSpPr/>
            <p:nvPr/>
          </p:nvGrpSpPr>
          <p:grpSpPr>
            <a:xfrm>
              <a:off x="6572451" y="4290199"/>
              <a:ext cx="5575516" cy="689583"/>
              <a:chOff x="965370" y="4093160"/>
              <a:chExt cx="5575516" cy="68958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6663148" y="4671805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69914" y="4671806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579675" y="4372281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490167" y="4676727"/>
              <a:ext cx="0" cy="301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6960893" y="497847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60626" y="497847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>
            <a:stCxn id="65" idx="1"/>
            <a:endCxn id="64" idx="3"/>
          </p:cNvCxnSpPr>
          <p:nvPr/>
        </p:nvCxnSpPr>
        <p:spPr>
          <a:xfrm flipH="1" flipV="1">
            <a:off x="8686356" y="5178534"/>
            <a:ext cx="535759" cy="177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180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/>
      <p:bldP spid="13" grpId="0"/>
      <p:bldP spid="14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Pitfall: False Line Sharing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40" y="1914357"/>
            <a:ext cx="6950042" cy="42248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99750" y="1914357"/>
            <a:ext cx="6685932" cy="3704483"/>
            <a:chOff x="5013434" y="1600333"/>
            <a:chExt cx="6685932" cy="3704483"/>
          </a:xfrm>
        </p:grpSpPr>
        <p:grpSp>
          <p:nvGrpSpPr>
            <p:cNvPr id="9" name="Group 8"/>
            <p:cNvGrpSpPr/>
            <p:nvPr/>
          </p:nvGrpSpPr>
          <p:grpSpPr>
            <a:xfrm>
              <a:off x="5013434" y="3988159"/>
              <a:ext cx="5156930" cy="1316657"/>
              <a:chOff x="3234945" y="3102609"/>
              <a:chExt cx="4251962" cy="107213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34945" y="3102609"/>
                <a:ext cx="4251962" cy="1024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6" name="TextBox 15"/>
              <p:cNvSpPr txBox="1"/>
              <p:nvPr/>
            </p:nvSpPr>
            <p:spPr>
              <a:xfrm>
                <a:off x="4439241" y="3798815"/>
                <a:ext cx="2060792" cy="3759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Shared L3 Cache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013434" y="1600333"/>
              <a:ext cx="1293853" cy="2376909"/>
              <a:chOff x="3234945" y="1158240"/>
              <a:chExt cx="1066800" cy="193548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234945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435390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298046" y="1600333"/>
              <a:ext cx="1293853" cy="2376909"/>
              <a:chOff x="4294126" y="1158240"/>
              <a:chExt cx="1066800" cy="193548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2941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484186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591899" y="1600333"/>
              <a:ext cx="1293853" cy="2376909"/>
              <a:chOff x="5360926" y="1158240"/>
              <a:chExt cx="1066800" cy="19354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3609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76402" y="1279610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885752" y="1600333"/>
              <a:ext cx="1293853" cy="2376909"/>
              <a:chOff x="6427726" y="1158240"/>
              <a:chExt cx="1066800" cy="19354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4277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92101" y="1279611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13546" y="1600333"/>
              <a:ext cx="1585820" cy="3649584"/>
              <a:chOff x="7440060" y="1158240"/>
              <a:chExt cx="1307531" cy="29718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86906" y="1158240"/>
                <a:ext cx="1190976" cy="2971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6" name="TextBox 32"/>
              <p:cNvSpPr txBox="1"/>
              <p:nvPr/>
            </p:nvSpPr>
            <p:spPr>
              <a:xfrm>
                <a:off x="7440060" y="1964432"/>
                <a:ext cx="1307531" cy="132827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System Agent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&amp;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Memory Controller</a:t>
                </a:r>
                <a:endParaRPr lang="ru-RU" sz="20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7" name="fetch response 3"/>
          <p:cNvSpPr/>
          <p:nvPr/>
        </p:nvSpPr>
        <p:spPr>
          <a:xfrm>
            <a:off x="5399648" y="2829213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etch response 3"/>
          <p:cNvSpPr/>
          <p:nvPr/>
        </p:nvSpPr>
        <p:spPr>
          <a:xfrm>
            <a:off x="5419606" y="44413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622012" y="2805347"/>
            <a:ext cx="1237035" cy="976425"/>
            <a:chOff x="2294965" y="3065929"/>
            <a:chExt cx="1344706" cy="1061413"/>
          </a:xfrm>
        </p:grpSpPr>
        <p:sp>
          <p:nvSpPr>
            <p:cNvPr id="30" name="Cloud 29"/>
            <p:cNvSpPr/>
            <p:nvPr/>
          </p:nvSpPr>
          <p:spPr>
            <a:xfrm>
              <a:off x="2294965" y="3065929"/>
              <a:ext cx="1344706" cy="1061413"/>
            </a:xfrm>
            <a:prstGeom prst="clou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6869" y="3245341"/>
              <a:ext cx="1160900" cy="702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want to write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4549" y="2907085"/>
            <a:ext cx="790419" cy="776178"/>
            <a:chOff x="8102607" y="1256790"/>
            <a:chExt cx="790419" cy="776178"/>
          </a:xfrm>
        </p:grpSpPr>
        <p:sp>
          <p:nvSpPr>
            <p:cNvPr id="33" name="Explosion 2 32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0203" y="4298333"/>
            <a:ext cx="790419" cy="776178"/>
            <a:chOff x="8102607" y="1256790"/>
            <a:chExt cx="790419" cy="776178"/>
          </a:xfrm>
        </p:grpSpPr>
        <p:sp>
          <p:nvSpPr>
            <p:cNvPr id="36" name="Explosion 2 35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24186" y="4303862"/>
            <a:ext cx="790419" cy="776178"/>
            <a:chOff x="8102607" y="1256790"/>
            <a:chExt cx="790419" cy="776178"/>
          </a:xfrm>
        </p:grpSpPr>
        <p:sp>
          <p:nvSpPr>
            <p:cNvPr id="39" name="Explosion 2 3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24186" y="4298333"/>
            <a:ext cx="790419" cy="776178"/>
            <a:chOff x="8102607" y="1256790"/>
            <a:chExt cx="790419" cy="776178"/>
          </a:xfrm>
        </p:grpSpPr>
        <p:sp>
          <p:nvSpPr>
            <p:cNvPr id="42" name="Explosion 2 4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sp>
        <p:nvSpPr>
          <p:cNvPr id="44" name="fetch response 3"/>
          <p:cNvSpPr/>
          <p:nvPr/>
        </p:nvSpPr>
        <p:spPr>
          <a:xfrm>
            <a:off x="5419606" y="44540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73085" y="1278320"/>
            <a:ext cx="11272461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Do not place independent data written by multiple threads into one line!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data is only read </a:t>
            </a:r>
            <a:r>
              <a:rPr lang="en-US" sz="2000" dirty="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OK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03147" y="2160057"/>
            <a:ext cx="4363818" cy="1342284"/>
            <a:chOff x="574681" y="2638332"/>
            <a:chExt cx="4363818" cy="1342284"/>
          </a:xfrm>
        </p:grpSpPr>
        <p:sp>
          <p:nvSpPr>
            <p:cNvPr id="47" name="Rectangle 46"/>
            <p:cNvSpPr/>
            <p:nvPr/>
          </p:nvSpPr>
          <p:spPr>
            <a:xfrm>
              <a:off x="630907" y="3026509"/>
              <a:ext cx="43075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each thread repeatedly writes </a:t>
              </a:r>
            </a:p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only its own element</a:t>
              </a:r>
            </a:p>
            <a:p>
              <a:pPr lvl="0"/>
              <a:r>
                <a:rPr lang="en-US" sz="2000" dirty="0" err="1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thread_results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];</a:t>
              </a:r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4681" y="2638332"/>
              <a:ext cx="40425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0188" indent="-230188">
                <a:buSzPct val="12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Example: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5316" y="4513520"/>
            <a:ext cx="4376744" cy="15491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Core must “own” a whole line to be able to write it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The copies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 the other Cores are removed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5556088" y="5114637"/>
            <a:ext cx="6137645" cy="924007"/>
          </a:xfrm>
          <a:prstGeom prst="roundRect">
            <a:avLst>
              <a:gd name="adj" fmla="val 86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Each write miss L1 and L2 caches!</a:t>
            </a:r>
          </a:p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the data were in different lines, it would be L1 hits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28539" y="3608958"/>
            <a:ext cx="3670300" cy="689583"/>
            <a:chOff x="628539" y="3608958"/>
            <a:chExt cx="3670300" cy="689583"/>
          </a:xfrm>
        </p:grpSpPr>
        <p:grpSp>
          <p:nvGrpSpPr>
            <p:cNvPr id="50" name="Group 49"/>
            <p:cNvGrpSpPr/>
            <p:nvPr/>
          </p:nvGrpSpPr>
          <p:grpSpPr>
            <a:xfrm>
              <a:off x="628539" y="3608958"/>
              <a:ext cx="3670300" cy="689583"/>
              <a:chOff x="2870586" y="4093160"/>
              <a:chExt cx="3670300" cy="68958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870586" y="409316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endParaRPr lang="en-US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2878612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712086" y="4105436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635682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0510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79273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43675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263266" y="3725775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85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2071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-0.11146 -3.33333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10078 -0.0002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0508 -3.33333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46 -3.33333E-6 L -0.11146 -0.2312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-0.00023 L 0.10078 -0.23195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8 -3.33333E-6 L 0.20508 -0.23171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06328 3.7037E-6 C 0.09153 3.7037E-6 0.12656 -0.06227 0.12656 -0.11274 L 0.12656 -0.22547 " pathEditMode="relative" rAng="0" ptsTypes="AAAA">
                                      <p:cBhvr>
                                        <p:cTn id="12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-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44" grpId="0" animBg="1"/>
      <p:bldP spid="44" grpId="1" animBg="1"/>
      <p:bldP spid="45" grpId="0"/>
      <p:bldP spid="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993"/>
            <a:ext cx="10515600" cy="47767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2"/>
              </a:rPr>
              <a:t>Intel Architectures Optimization Reference Manual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Courses: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3"/>
              </a:rPr>
              <a:t>High-Performance Computing and Concurrency</a:t>
            </a:r>
            <a:r>
              <a:rPr lang="en-US" dirty="0"/>
              <a:t> by </a:t>
            </a:r>
            <a:r>
              <a:rPr lang="en-US" dirty="0" err="1"/>
              <a:t>Fedor</a:t>
            </a:r>
            <a:r>
              <a:rPr lang="en-US" dirty="0"/>
              <a:t> G. </a:t>
            </a:r>
            <a:r>
              <a:rPr lang="en-US" dirty="0" err="1" smtClean="0"/>
              <a:t>Pikus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Tools: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 smtClean="0">
                <a:hlinkClick r:id="rId4"/>
              </a:rPr>
              <a:t>Google Benchmark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5" action="ppaction://hlinkfile"/>
              </a:rPr>
              <a:t>godbolt.org</a:t>
            </a:r>
            <a:r>
              <a:rPr lang="en-US" dirty="0"/>
              <a:t> / </a:t>
            </a:r>
            <a:r>
              <a:rPr lang="en-US" dirty="0" smtClean="0">
                <a:hlinkClick r:id="rId6"/>
              </a:rPr>
              <a:t>quick-bench.com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7"/>
              </a:rPr>
              <a:t>Intel </a:t>
            </a:r>
            <a:r>
              <a:rPr lang="en-US" dirty="0" err="1">
                <a:hlinkClick r:id="rId7"/>
              </a:rPr>
              <a:t>VTune</a:t>
            </a:r>
            <a:r>
              <a:rPr lang="en-US" dirty="0">
                <a:hlinkClick r:id="rId7"/>
              </a:rPr>
              <a:t> </a:t>
            </a:r>
            <a:r>
              <a:rPr lang="en-US" dirty="0" smtClean="0">
                <a:hlinkClick r:id="rId7"/>
              </a:rPr>
              <a:t>Amplifier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30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CPU Hardware 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10 years of C++ experience (CPU simulation)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23331" b="11864"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4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CPU Works?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80078" y="2844722"/>
            <a:ext cx="2569513" cy="830997"/>
            <a:chOff x="1480078" y="2844722"/>
            <a:chExt cx="2569513" cy="830997"/>
          </a:xfrm>
        </p:grpSpPr>
        <p:sp>
          <p:nvSpPr>
            <p:cNvPr id="12" name="Left-Right Arrow 11"/>
            <p:cNvSpPr/>
            <p:nvPr/>
          </p:nvSpPr>
          <p:spPr>
            <a:xfrm>
              <a:off x="3087566" y="3026859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0078" y="2844722"/>
              <a:ext cx="124486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World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2215" y="2238375"/>
            <a:ext cx="5922410" cy="2760684"/>
            <a:chOff x="4412215" y="2238375"/>
            <a:chExt cx="5922410" cy="2760684"/>
          </a:xfrm>
        </p:grpSpPr>
        <p:sp>
          <p:nvSpPr>
            <p:cNvPr id="10" name="Left-Right Arrow 9"/>
            <p:cNvSpPr/>
            <p:nvPr/>
          </p:nvSpPr>
          <p:spPr>
            <a:xfrm>
              <a:off x="6982196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12215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383046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96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31459 3.703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 Works?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98147" y="1795463"/>
            <a:ext cx="3940175" cy="334803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result</a:t>
            </a:r>
          </a:p>
          <a:p>
            <a:pPr marL="342900" indent="-342900">
              <a:buSzPct val="100000"/>
              <a:buNone/>
            </a:pPr>
            <a:endParaRPr lang="en-US" sz="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next instruction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5545" y="2238375"/>
            <a:ext cx="5922410" cy="2760684"/>
            <a:chOff x="1366120" y="2238375"/>
            <a:chExt cx="5922410" cy="2760684"/>
          </a:xfrm>
        </p:grpSpPr>
        <p:grpSp>
          <p:nvGrpSpPr>
            <p:cNvPr id="16" name="Group 15"/>
            <p:cNvGrpSpPr/>
            <p:nvPr/>
          </p:nvGrpSpPr>
          <p:grpSpPr>
            <a:xfrm>
              <a:off x="5336951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" name="Left-Right Arrow 9"/>
            <p:cNvSpPr/>
            <p:nvPr/>
          </p:nvSpPr>
          <p:spPr>
            <a:xfrm>
              <a:off x="3936101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66120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164340" y="1207769"/>
            <a:ext cx="406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CPU actions: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8147" y="4201723"/>
            <a:ext cx="3940175" cy="146179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70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4715067" y="819841"/>
            <a:ext cx="2212287" cy="1482232"/>
          </a:xfrm>
          <a:prstGeom prst="cloudCallout">
            <a:avLst>
              <a:gd name="adj1" fmla="val -13744"/>
              <a:gd name="adj2" fmla="val 8523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25979" y="1339972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to do?</a:t>
            </a:r>
          </a:p>
        </p:txBody>
      </p:sp>
      <p:sp>
        <p:nvSpPr>
          <p:cNvPr id="23" name="fetch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60759" y="1348023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ea typeface="Roboto" panose="02000000000000000000" pitchFamily="2" charset="0"/>
              </a:rPr>
              <a:t>010100…0101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4755" y="1323855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pc="-300" dirty="0" smtClean="0">
                <a:latin typeface="Consolas" panose="020B0609020204030204" pitchFamily="49" charset="0"/>
                <a:ea typeface="Roboto" panose="02000000000000000000" pitchFamily="2" charset="0"/>
              </a:rPr>
              <a:t>a[0] = b[0] + 1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4396" y="1255398"/>
            <a:ext cx="4110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0" name="data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a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a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a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9636" y="1294500"/>
            <a:ext cx="411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endParaRPr lang="en-US" sz="2400" b="1" dirty="0" smtClean="0">
              <a:solidFill>
                <a:srgbClr val="00B050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968631" y="1294500"/>
            <a:ext cx="1705156" cy="461665"/>
            <a:chOff x="4770217" y="1437223"/>
            <a:chExt cx="1705156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770217" y="1474917"/>
              <a:ext cx="17051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  a[0] =         </a:t>
              </a:r>
              <a:endParaRPr lang="en-US" sz="2400" b="1" spc="-300" dirty="0" smtClean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3821" y="1437223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b="1" spc="-300" dirty="0">
                  <a:solidFill>
                    <a:srgbClr val="00B050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9" name="data response 1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a response 2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ata response 3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61400" y="1758788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46143" y="2668425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46143" y="3585665"/>
            <a:ext cx="12522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 MEM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6900" y="1338231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next?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77100" y="4047330"/>
            <a:ext cx="3948905" cy="18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62498" y="5353705"/>
            <a:ext cx="82670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Conclusion: CPU works a lot with Outside Memory</a:t>
            </a:r>
          </a:p>
        </p:txBody>
      </p:sp>
    </p:spTree>
    <p:extLst>
      <p:ext uri="{BB962C8B-B14F-4D97-AF65-F5344CB8AC3E}">
        <p14:creationId xmlns:p14="http://schemas.microsoft.com/office/powerpoint/2010/main" val="23650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2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6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12" grpId="0"/>
      <p:bldP spid="44" grpId="0"/>
      <p:bldP spid="45" grpId="0"/>
      <p:bldP spid="46" grpId="0" animBg="1"/>
      <p:bldP spid="46" grpId="1" animBg="1"/>
      <p:bldP spid="17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Outside Memory </a:t>
            </a:r>
            <a:r>
              <a:rPr lang="en-US" dirty="0"/>
              <a:t>F</a:t>
            </a:r>
            <a:r>
              <a:rPr lang="en-US" dirty="0" smtClean="0"/>
              <a:t>ast?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376" y="2519687"/>
            <a:ext cx="1951579" cy="2325483"/>
            <a:chOff x="8383046" y="2519687"/>
            <a:chExt cx="1951579" cy="23254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Left-Right Arrow 6"/>
          <p:cNvSpPr/>
          <p:nvPr/>
        </p:nvSpPr>
        <p:spPr>
          <a:xfrm>
            <a:off x="3145526" y="3042160"/>
            <a:ext cx="96202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42214 -0.000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Outside Memory Fast?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5545" y="2505449"/>
            <a:ext cx="8905875" cy="24793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63326" y="474056"/>
            <a:ext cx="11785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– </a:t>
            </a:r>
            <a:r>
              <a:rPr lang="en-US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endParaRPr lang="en-US" sz="3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51044" y="2890325"/>
            <a:ext cx="767475" cy="767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10349031" y="2981962"/>
            <a:ext cx="571500" cy="5715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a request"/>
          <p:cNvSpPr/>
          <p:nvPr/>
        </p:nvSpPr>
        <p:spPr>
          <a:xfrm>
            <a:off x="9951774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47235" y="1656352"/>
            <a:ext cx="982825" cy="523220"/>
            <a:chOff x="3873160" y="1803489"/>
            <a:chExt cx="982825" cy="523220"/>
          </a:xfrm>
        </p:grpSpPr>
        <p:sp>
          <p:nvSpPr>
            <p:cNvPr id="7" name="Isosceles Triangle 6"/>
            <p:cNvSpPr/>
            <p:nvPr/>
          </p:nvSpPr>
          <p:spPr>
            <a:xfrm rot="5400000">
              <a:off x="385416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405345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1789" y="1803489"/>
              <a:ext cx="5741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3423" y="4856247"/>
            <a:ext cx="7725192" cy="9694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 is very slow.</a:t>
            </a:r>
          </a:p>
          <a:p>
            <a:pPr algn="ctr">
              <a:spcBef>
                <a:spcPts val="600"/>
              </a:spcBef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CPU would wait 99% of the time for Memory response.</a:t>
            </a:r>
          </a:p>
        </p:txBody>
      </p:sp>
    </p:spTree>
    <p:extLst>
      <p:ext uri="{BB962C8B-B14F-4D97-AF65-F5344CB8AC3E}">
        <p14:creationId xmlns:p14="http://schemas.microsoft.com/office/powerpoint/2010/main" val="31235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1.48148E-6 L -0.18047 -1.48148E-6 " pathEditMode="relative" rAng="0" ptsTypes="AA">
                                      <p:cBhvr>
                                        <p:cTn id="43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200"/>
                            </p:stCondLst>
                            <p:childTnLst>
                              <p:par>
                                <p:cTn id="48" presetID="35" presetClass="path" presetSubtype="0" accel="14333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1.48148E-6 L -0.62565 -1.48148E-6 " pathEditMode="relative" rAng="0" ptsTypes="AA">
                                      <p:cBhvr>
                                        <p:cTn id="49" dur="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58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66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74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1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3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8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75" y="5258867"/>
            <a:ext cx="642925" cy="458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88" y="5194359"/>
            <a:ext cx="1150188" cy="84392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6206" y="5150090"/>
            <a:ext cx="1501683" cy="1067285"/>
            <a:chOff x="4837261" y="4552090"/>
            <a:chExt cx="1913669" cy="1360094"/>
          </a:xfrm>
        </p:grpSpPr>
        <p:sp>
          <p:nvSpPr>
            <p:cNvPr id="31" name="Flowchart: Data 7"/>
            <p:cNvSpPr/>
            <p:nvPr/>
          </p:nvSpPr>
          <p:spPr>
            <a:xfrm rot="1149175" flipV="1">
              <a:off x="5252470" y="4588278"/>
              <a:ext cx="1498460" cy="88222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31 w 10153"/>
                <a:gd name="connsiteY3" fmla="*/ 7901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9763"/>
                <a:gd name="connsiteY0" fmla="*/ 12362 h 15993"/>
                <a:gd name="connsiteX1" fmla="*/ 859 w 9763"/>
                <a:gd name="connsiteY1" fmla="*/ 4839 h 15993"/>
                <a:gd name="connsiteX2" fmla="*/ 9763 w 9763"/>
                <a:gd name="connsiteY2" fmla="*/ 0 h 15993"/>
                <a:gd name="connsiteX3" fmla="*/ 9231 w 9763"/>
                <a:gd name="connsiteY3" fmla="*/ 8734 h 15993"/>
                <a:gd name="connsiteX4" fmla="*/ 4208 w 9763"/>
                <a:gd name="connsiteY4" fmla="*/ 15993 h 15993"/>
                <a:gd name="connsiteX5" fmla="*/ 0 w 9763"/>
                <a:gd name="connsiteY5" fmla="*/ 12362 h 15993"/>
                <a:gd name="connsiteX0" fmla="*/ 0 w 10020"/>
                <a:gd name="connsiteY0" fmla="*/ 7730 h 10000"/>
                <a:gd name="connsiteX1" fmla="*/ 880 w 10020"/>
                <a:gd name="connsiteY1" fmla="*/ 3026 h 10000"/>
                <a:gd name="connsiteX2" fmla="*/ 10000 w 10020"/>
                <a:gd name="connsiteY2" fmla="*/ 0 h 10000"/>
                <a:gd name="connsiteX3" fmla="*/ 9455 w 10020"/>
                <a:gd name="connsiteY3" fmla="*/ 5461 h 10000"/>
                <a:gd name="connsiteX4" fmla="*/ 4310 w 10020"/>
                <a:gd name="connsiteY4" fmla="*/ 10000 h 10000"/>
                <a:gd name="connsiteX5" fmla="*/ 0 w 10020"/>
                <a:gd name="connsiteY5" fmla="*/ 773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0" h="10000">
                  <a:moveTo>
                    <a:pt x="0" y="7730"/>
                  </a:moveTo>
                  <a:lnTo>
                    <a:pt x="880" y="3026"/>
                  </a:lnTo>
                  <a:lnTo>
                    <a:pt x="10000" y="0"/>
                  </a:lnTo>
                  <a:cubicBezTo>
                    <a:pt x="10107" y="1895"/>
                    <a:pt x="9770" y="3814"/>
                    <a:pt x="9455" y="5461"/>
                  </a:cubicBezTo>
                  <a:cubicBezTo>
                    <a:pt x="7627" y="7171"/>
                    <a:pt x="6034" y="8687"/>
                    <a:pt x="4310" y="10000"/>
                  </a:cubicBezTo>
                  <a:lnTo>
                    <a:pt x="0" y="773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Data 7"/>
            <p:cNvSpPr/>
            <p:nvPr/>
          </p:nvSpPr>
          <p:spPr>
            <a:xfrm rot="1149175" flipV="1">
              <a:off x="4837261" y="4838956"/>
              <a:ext cx="1555208" cy="83627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3" h="15160">
                  <a:moveTo>
                    <a:pt x="0" y="11529"/>
                  </a:moveTo>
                  <a:cubicBezTo>
                    <a:pt x="286" y="9021"/>
                    <a:pt x="573" y="6514"/>
                    <a:pt x="859" y="4006"/>
                  </a:cubicBezTo>
                  <a:lnTo>
                    <a:pt x="10153" y="0"/>
                  </a:lnTo>
                  <a:lnTo>
                    <a:pt x="9192" y="7818"/>
                  </a:lnTo>
                  <a:cubicBezTo>
                    <a:pt x="7407" y="10552"/>
                    <a:pt x="5891" y="13060"/>
                    <a:pt x="4208" y="15160"/>
                  </a:cubicBezTo>
                  <a:lnTo>
                    <a:pt x="0" y="1152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211514" y="5210784"/>
              <a:ext cx="440690" cy="701400"/>
            </a:xfrm>
            <a:custGeom>
              <a:avLst/>
              <a:gdLst>
                <a:gd name="connsiteX0" fmla="*/ 0 w 434340"/>
                <a:gd name="connsiteY0" fmla="*/ 0 h 466450"/>
                <a:gd name="connsiteX1" fmla="*/ 434340 w 434340"/>
                <a:gd name="connsiteY1" fmla="*/ 0 h 466450"/>
                <a:gd name="connsiteX2" fmla="*/ 434340 w 434340"/>
                <a:gd name="connsiteY2" fmla="*/ 466450 h 466450"/>
                <a:gd name="connsiteX3" fmla="*/ 0 w 434340"/>
                <a:gd name="connsiteY3" fmla="*/ 466450 h 466450"/>
                <a:gd name="connsiteX4" fmla="*/ 0 w 434340"/>
                <a:gd name="connsiteY4" fmla="*/ 0 h 466450"/>
                <a:gd name="connsiteX0" fmla="*/ 0 w 434340"/>
                <a:gd name="connsiteY0" fmla="*/ 234950 h 701400"/>
                <a:gd name="connsiteX1" fmla="*/ 434340 w 434340"/>
                <a:gd name="connsiteY1" fmla="*/ 0 h 701400"/>
                <a:gd name="connsiteX2" fmla="*/ 434340 w 434340"/>
                <a:gd name="connsiteY2" fmla="*/ 701400 h 701400"/>
                <a:gd name="connsiteX3" fmla="*/ 0 w 434340"/>
                <a:gd name="connsiteY3" fmla="*/ 701400 h 701400"/>
                <a:gd name="connsiteX4" fmla="*/ 0 w 434340"/>
                <a:gd name="connsiteY4" fmla="*/ 234950 h 701400"/>
                <a:gd name="connsiteX0" fmla="*/ 0 w 440690"/>
                <a:gd name="connsiteY0" fmla="*/ 234950 h 701400"/>
                <a:gd name="connsiteX1" fmla="*/ 434340 w 440690"/>
                <a:gd name="connsiteY1" fmla="*/ 0 h 701400"/>
                <a:gd name="connsiteX2" fmla="*/ 440690 w 440690"/>
                <a:gd name="connsiteY2" fmla="*/ 447400 h 701400"/>
                <a:gd name="connsiteX3" fmla="*/ 0 w 440690"/>
                <a:gd name="connsiteY3" fmla="*/ 701400 h 701400"/>
                <a:gd name="connsiteX4" fmla="*/ 0 w 440690"/>
                <a:gd name="connsiteY4" fmla="*/ 234950 h 7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690" h="701400">
                  <a:moveTo>
                    <a:pt x="0" y="234950"/>
                  </a:moveTo>
                  <a:lnTo>
                    <a:pt x="434340" y="0"/>
                  </a:lnTo>
                  <a:cubicBezTo>
                    <a:pt x="436457" y="149133"/>
                    <a:pt x="438573" y="298267"/>
                    <a:pt x="440690" y="447400"/>
                  </a:cubicBezTo>
                  <a:lnTo>
                    <a:pt x="0" y="701400"/>
                  </a:lnTo>
                  <a:lnTo>
                    <a:pt x="0" y="2349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0"/>
            <p:cNvSpPr/>
            <p:nvPr/>
          </p:nvSpPr>
          <p:spPr>
            <a:xfrm>
              <a:off x="4954877" y="4552090"/>
              <a:ext cx="1095757" cy="267159"/>
            </a:xfrm>
            <a:custGeom>
              <a:avLst/>
              <a:gdLst>
                <a:gd name="connsiteX0" fmla="*/ 0 w 659988"/>
                <a:gd name="connsiteY0" fmla="*/ 0 h 279066"/>
                <a:gd name="connsiteX1" fmla="*/ 659988 w 659988"/>
                <a:gd name="connsiteY1" fmla="*/ 0 h 279066"/>
                <a:gd name="connsiteX2" fmla="*/ 659988 w 659988"/>
                <a:gd name="connsiteY2" fmla="*/ 279066 h 279066"/>
                <a:gd name="connsiteX3" fmla="*/ 0 w 659988"/>
                <a:gd name="connsiteY3" fmla="*/ 279066 h 279066"/>
                <a:gd name="connsiteX4" fmla="*/ 0 w 659988"/>
                <a:gd name="connsiteY4" fmla="*/ 0 h 279066"/>
                <a:gd name="connsiteX0" fmla="*/ 0 w 671894"/>
                <a:gd name="connsiteY0" fmla="*/ 0 h 302878"/>
                <a:gd name="connsiteX1" fmla="*/ 659988 w 671894"/>
                <a:gd name="connsiteY1" fmla="*/ 0 h 302878"/>
                <a:gd name="connsiteX2" fmla="*/ 671894 w 671894"/>
                <a:gd name="connsiteY2" fmla="*/ 302878 h 302878"/>
                <a:gd name="connsiteX3" fmla="*/ 0 w 671894"/>
                <a:gd name="connsiteY3" fmla="*/ 279066 h 302878"/>
                <a:gd name="connsiteX4" fmla="*/ 0 w 671894"/>
                <a:gd name="connsiteY4" fmla="*/ 0 h 302878"/>
                <a:gd name="connsiteX0" fmla="*/ 0 w 1095757"/>
                <a:gd name="connsiteY0" fmla="*/ 0 h 302878"/>
                <a:gd name="connsiteX1" fmla="*/ 1095757 w 1095757"/>
                <a:gd name="connsiteY1" fmla="*/ 64294 h 302878"/>
                <a:gd name="connsiteX2" fmla="*/ 671894 w 1095757"/>
                <a:gd name="connsiteY2" fmla="*/ 302878 h 302878"/>
                <a:gd name="connsiteX3" fmla="*/ 0 w 1095757"/>
                <a:gd name="connsiteY3" fmla="*/ 279066 h 302878"/>
                <a:gd name="connsiteX4" fmla="*/ 0 w 1095757"/>
                <a:gd name="connsiteY4" fmla="*/ 0 h 302878"/>
                <a:gd name="connsiteX0" fmla="*/ 457200 w 1095757"/>
                <a:gd name="connsiteY0" fmla="*/ 64293 h 238584"/>
                <a:gd name="connsiteX1" fmla="*/ 1095757 w 1095757"/>
                <a:gd name="connsiteY1" fmla="*/ 0 h 238584"/>
                <a:gd name="connsiteX2" fmla="*/ 671894 w 1095757"/>
                <a:gd name="connsiteY2" fmla="*/ 238584 h 238584"/>
                <a:gd name="connsiteX3" fmla="*/ 0 w 1095757"/>
                <a:gd name="connsiteY3" fmla="*/ 214772 h 238584"/>
                <a:gd name="connsiteX4" fmla="*/ 457200 w 1095757"/>
                <a:gd name="connsiteY4" fmla="*/ 64293 h 238584"/>
                <a:gd name="connsiteX0" fmla="*/ 421481 w 1095757"/>
                <a:gd name="connsiteY0" fmla="*/ 0 h 252872"/>
                <a:gd name="connsiteX1" fmla="*/ 1095757 w 1095757"/>
                <a:gd name="connsiteY1" fmla="*/ 14288 h 252872"/>
                <a:gd name="connsiteX2" fmla="*/ 671894 w 1095757"/>
                <a:gd name="connsiteY2" fmla="*/ 252872 h 252872"/>
                <a:gd name="connsiteX3" fmla="*/ 0 w 1095757"/>
                <a:gd name="connsiteY3" fmla="*/ 229060 h 252872"/>
                <a:gd name="connsiteX4" fmla="*/ 421481 w 1095757"/>
                <a:gd name="connsiteY4" fmla="*/ 0 h 252872"/>
                <a:gd name="connsiteX0" fmla="*/ 423862 w 1095757"/>
                <a:gd name="connsiteY0" fmla="*/ 0 h 257634"/>
                <a:gd name="connsiteX1" fmla="*/ 1095757 w 1095757"/>
                <a:gd name="connsiteY1" fmla="*/ 19050 h 257634"/>
                <a:gd name="connsiteX2" fmla="*/ 671894 w 1095757"/>
                <a:gd name="connsiteY2" fmla="*/ 257634 h 257634"/>
                <a:gd name="connsiteX3" fmla="*/ 0 w 1095757"/>
                <a:gd name="connsiteY3" fmla="*/ 233822 h 257634"/>
                <a:gd name="connsiteX4" fmla="*/ 423862 w 1095757"/>
                <a:gd name="connsiteY4" fmla="*/ 0 h 257634"/>
                <a:gd name="connsiteX0" fmla="*/ 431006 w 1095757"/>
                <a:gd name="connsiteY0" fmla="*/ 0 h 267159"/>
                <a:gd name="connsiteX1" fmla="*/ 1095757 w 1095757"/>
                <a:gd name="connsiteY1" fmla="*/ 28575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31006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23862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23862 w 1095757"/>
                <a:gd name="connsiteY4" fmla="*/ 0 h 26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757" h="267159">
                  <a:moveTo>
                    <a:pt x="423862" y="0"/>
                  </a:moveTo>
                  <a:lnTo>
                    <a:pt x="1095757" y="26194"/>
                  </a:lnTo>
                  <a:lnTo>
                    <a:pt x="671894" y="267159"/>
                  </a:lnTo>
                  <a:lnTo>
                    <a:pt x="0" y="243347"/>
                  </a:lnTo>
                  <a:lnTo>
                    <a:pt x="423862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/>
            <p:cNvSpPr/>
            <p:nvPr/>
          </p:nvSpPr>
          <p:spPr>
            <a:xfrm>
              <a:off x="5048699" y="4938005"/>
              <a:ext cx="1025948" cy="889943"/>
            </a:xfrm>
            <a:custGeom>
              <a:avLst/>
              <a:gdLst>
                <a:gd name="connsiteX0" fmla="*/ 0 w 944880"/>
                <a:gd name="connsiteY0" fmla="*/ 0 h 530375"/>
                <a:gd name="connsiteX1" fmla="*/ 944880 w 944880"/>
                <a:gd name="connsiteY1" fmla="*/ 0 h 530375"/>
                <a:gd name="connsiteX2" fmla="*/ 944880 w 944880"/>
                <a:gd name="connsiteY2" fmla="*/ 530375 h 530375"/>
                <a:gd name="connsiteX3" fmla="*/ 0 w 944880"/>
                <a:gd name="connsiteY3" fmla="*/ 530375 h 530375"/>
                <a:gd name="connsiteX4" fmla="*/ 0 w 944880"/>
                <a:gd name="connsiteY4" fmla="*/ 0 h 530375"/>
                <a:gd name="connsiteX0" fmla="*/ 21431 w 944880"/>
                <a:gd name="connsiteY0" fmla="*/ 0 h 849462"/>
                <a:gd name="connsiteX1" fmla="*/ 944880 w 944880"/>
                <a:gd name="connsiteY1" fmla="*/ 319087 h 849462"/>
                <a:gd name="connsiteX2" fmla="*/ 944880 w 944880"/>
                <a:gd name="connsiteY2" fmla="*/ 849462 h 849462"/>
                <a:gd name="connsiteX3" fmla="*/ 0 w 944880"/>
                <a:gd name="connsiteY3" fmla="*/ 849462 h 849462"/>
                <a:gd name="connsiteX4" fmla="*/ 21431 w 944880"/>
                <a:gd name="connsiteY4" fmla="*/ 0 h 849462"/>
                <a:gd name="connsiteX0" fmla="*/ 21431 w 1035367"/>
                <a:gd name="connsiteY0" fmla="*/ 0 h 849462"/>
                <a:gd name="connsiteX1" fmla="*/ 1035367 w 1035367"/>
                <a:gd name="connsiteY1" fmla="*/ 523875 h 849462"/>
                <a:gd name="connsiteX2" fmla="*/ 944880 w 1035367"/>
                <a:gd name="connsiteY2" fmla="*/ 849462 h 849462"/>
                <a:gd name="connsiteX3" fmla="*/ 0 w 1035367"/>
                <a:gd name="connsiteY3" fmla="*/ 849462 h 849462"/>
                <a:gd name="connsiteX4" fmla="*/ 21431 w 1035367"/>
                <a:gd name="connsiteY4" fmla="*/ 0 h 849462"/>
                <a:gd name="connsiteX0" fmla="*/ 21431 w 1037748"/>
                <a:gd name="connsiteY0" fmla="*/ 0 h 882799"/>
                <a:gd name="connsiteX1" fmla="*/ 1035367 w 1037748"/>
                <a:gd name="connsiteY1" fmla="*/ 523875 h 882799"/>
                <a:gd name="connsiteX2" fmla="*/ 1037748 w 1037748"/>
                <a:gd name="connsiteY2" fmla="*/ 882799 h 882799"/>
                <a:gd name="connsiteX3" fmla="*/ 0 w 1037748"/>
                <a:gd name="connsiteY3" fmla="*/ 849462 h 882799"/>
                <a:gd name="connsiteX4" fmla="*/ 21431 w 1037748"/>
                <a:gd name="connsiteY4" fmla="*/ 0 h 882799"/>
                <a:gd name="connsiteX0" fmla="*/ 4763 w 1021080"/>
                <a:gd name="connsiteY0" fmla="*/ 0 h 882799"/>
                <a:gd name="connsiteX1" fmla="*/ 1018699 w 1021080"/>
                <a:gd name="connsiteY1" fmla="*/ 523875 h 882799"/>
                <a:gd name="connsiteX2" fmla="*/ 1021080 w 1021080"/>
                <a:gd name="connsiteY2" fmla="*/ 882799 h 882799"/>
                <a:gd name="connsiteX3" fmla="*/ 0 w 1021080"/>
                <a:gd name="connsiteY3" fmla="*/ 347018 h 882799"/>
                <a:gd name="connsiteX4" fmla="*/ 4763 w 1021080"/>
                <a:gd name="connsiteY4" fmla="*/ 0 h 882799"/>
                <a:gd name="connsiteX0" fmla="*/ 4763 w 1023461"/>
                <a:gd name="connsiteY0" fmla="*/ 0 h 889943"/>
                <a:gd name="connsiteX1" fmla="*/ 1018699 w 1023461"/>
                <a:gd name="connsiteY1" fmla="*/ 523875 h 889943"/>
                <a:gd name="connsiteX2" fmla="*/ 1023461 w 1023461"/>
                <a:gd name="connsiteY2" fmla="*/ 889943 h 889943"/>
                <a:gd name="connsiteX3" fmla="*/ 0 w 1023461"/>
                <a:gd name="connsiteY3" fmla="*/ 347018 h 889943"/>
                <a:gd name="connsiteX4" fmla="*/ 4763 w 1023461"/>
                <a:gd name="connsiteY4" fmla="*/ 0 h 889943"/>
                <a:gd name="connsiteX0" fmla="*/ 4763 w 1025948"/>
                <a:gd name="connsiteY0" fmla="*/ 0 h 889943"/>
                <a:gd name="connsiteX1" fmla="*/ 1025843 w 1025948"/>
                <a:gd name="connsiteY1" fmla="*/ 531018 h 889943"/>
                <a:gd name="connsiteX2" fmla="*/ 1023461 w 1025948"/>
                <a:gd name="connsiteY2" fmla="*/ 889943 h 889943"/>
                <a:gd name="connsiteX3" fmla="*/ 0 w 1025948"/>
                <a:gd name="connsiteY3" fmla="*/ 347018 h 889943"/>
                <a:gd name="connsiteX4" fmla="*/ 4763 w 1025948"/>
                <a:gd name="connsiteY4" fmla="*/ 0 h 88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948" h="889943">
                  <a:moveTo>
                    <a:pt x="4763" y="0"/>
                  </a:moveTo>
                  <a:lnTo>
                    <a:pt x="1025843" y="531018"/>
                  </a:lnTo>
                  <a:cubicBezTo>
                    <a:pt x="1026637" y="650659"/>
                    <a:pt x="1022667" y="770302"/>
                    <a:pt x="1023461" y="889943"/>
                  </a:cubicBezTo>
                  <a:lnTo>
                    <a:pt x="0" y="347018"/>
                  </a:lnTo>
                  <a:cubicBezTo>
                    <a:pt x="1588" y="231345"/>
                    <a:pt x="3175" y="115673"/>
                    <a:pt x="4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048699" y="4983490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048699" y="5135891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048699" y="503390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048699" y="5082412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48699" y="5188953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048699" y="524139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</p:spTree>
    <p:extLst>
      <p:ext uri="{BB962C8B-B14F-4D97-AF65-F5344CB8AC3E}">
        <p14:creationId xmlns:p14="http://schemas.microsoft.com/office/powerpoint/2010/main" val="2574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9" grpId="0" animBg="1"/>
      <p:bldP spid="11" grpId="0"/>
      <p:bldP spid="20" grpId="0"/>
      <p:bldP spid="21" grpId="0"/>
      <p:bldP spid="22" grpId="0"/>
      <p:bldP spid="25" grpId="0"/>
      <p:bldP spid="26" grpId="0"/>
      <p:bldP spid="27" grpId="0"/>
      <p:bldP spid="12" grpId="0"/>
      <p:bldP spid="18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43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5" name="Explosion 2 4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78535" y="2874483"/>
            <a:ext cx="776178" cy="776178"/>
            <a:chOff x="8116848" y="1256790"/>
            <a:chExt cx="776178" cy="776178"/>
          </a:xfrm>
        </p:grpSpPr>
        <p:sp>
          <p:nvSpPr>
            <p:cNvPr id="49" name="Explosion 2 4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05724" y="2874483"/>
            <a:ext cx="776178" cy="776178"/>
            <a:chOff x="8116848" y="1256790"/>
            <a:chExt cx="776178" cy="776178"/>
          </a:xfrm>
        </p:grpSpPr>
        <p:sp>
          <p:nvSpPr>
            <p:cNvPr id="52" name="Explosion 2 5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3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72 2.22222E-6 L -0.25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3.7037E-6 L -0.44023 3.703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24 3.7037E-6 L -0.61211 3.7037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Hierarchy In Action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Siberia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70" name="fetch response 3"/>
          <p:cNvSpPr/>
          <p:nvPr/>
        </p:nvSpPr>
        <p:spPr>
          <a:xfrm>
            <a:off x="2069423" y="3083078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tch response 3"/>
          <p:cNvSpPr/>
          <p:nvPr/>
        </p:nvSpPr>
        <p:spPr>
          <a:xfrm>
            <a:off x="4318053" y="3069347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etch response 3"/>
          <p:cNvSpPr/>
          <p:nvPr/>
        </p:nvSpPr>
        <p:spPr>
          <a:xfrm>
            <a:off x="6595065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etch response 3"/>
          <p:cNvSpPr/>
          <p:nvPr/>
        </p:nvSpPr>
        <p:spPr>
          <a:xfrm>
            <a:off x="8289318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78" name="Explosion 2 77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51686" y="1433762"/>
              <a:ext cx="45397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hit</a:t>
              </a:r>
            </a:p>
          </p:txBody>
        </p:sp>
      </p:grpSp>
      <p:sp>
        <p:nvSpPr>
          <p:cNvPr id="80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etch response 3"/>
          <p:cNvSpPr/>
          <p:nvPr/>
        </p:nvSpPr>
        <p:spPr>
          <a:xfrm>
            <a:off x="8213118" y="2900304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66367" y="5161063"/>
            <a:ext cx="9259266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Locality principle: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the same data is requested several times in a short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29243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1850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05013 -0.1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03 3.7037E-6 L 0.37174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2331 -0.0675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338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4 3.7037E-6 L 0.51133 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664 -0.02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2 3.7037E-6 L 0.64258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5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1459 C -3.125E-6 0.02107 0.0336 0.0294 0.06094 0.0294 L 0.12188 0.0294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45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0" grpId="5" animBg="1"/>
      <p:bldP spid="82" grpId="0" animBg="1"/>
      <p:bldP spid="82" grpId="1" animBg="1"/>
      <p:bldP spid="82" grpId="2" animBg="1"/>
      <p:bldP spid="8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6177</TotalTime>
  <Words>1346</Words>
  <Application>Microsoft Office PowerPoint</Application>
  <PresentationFormat>Widescreen</PresentationFormat>
  <Paragraphs>353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Consolas</vt:lpstr>
      <vt:lpstr>Calibri</vt:lpstr>
      <vt:lpstr>Roboto Black</vt:lpstr>
      <vt:lpstr>Roboto</vt:lpstr>
      <vt:lpstr>Calibri Light</vt:lpstr>
      <vt:lpstr>Arial</vt:lpstr>
      <vt:lpstr>Office Theme</vt:lpstr>
      <vt:lpstr>Know Your Hardware: CPU Memory Hierarchy</vt:lpstr>
      <vt:lpstr>About me</vt:lpstr>
      <vt:lpstr>How CPU Works?</vt:lpstr>
      <vt:lpstr>How CPU Works?</vt:lpstr>
      <vt:lpstr>Is Outside Memory Fast?</vt:lpstr>
      <vt:lpstr>Is Outside Memory Fast?</vt:lpstr>
      <vt:lpstr>Cache Hierarchy</vt:lpstr>
      <vt:lpstr>Cache Hierarchy In Action</vt:lpstr>
      <vt:lpstr>Cache Hierarchy In Action</vt:lpstr>
      <vt:lpstr>Experiment: Defining Cache Hierarchy</vt:lpstr>
      <vt:lpstr>Performance Optimizations</vt:lpstr>
      <vt:lpstr>Tip: Divide and Conquer</vt:lpstr>
      <vt:lpstr>Tip: Divide and Conquer</vt:lpstr>
      <vt:lpstr>Tip: Split Warm and Cold Data</vt:lpstr>
      <vt:lpstr>Tip: Split Warm and Cold Data</vt:lpstr>
      <vt:lpstr>Tip: Dense Data Packing</vt:lpstr>
      <vt:lpstr>Pitfall: Split Atomic</vt:lpstr>
      <vt:lpstr>Pitfall: False Line Sharing </vt:lpstr>
      <vt:lpstr>What Next?</vt:lpstr>
      <vt:lpstr>Many thanks!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Titov, Alexandr</dc:creator>
  <cp:keywords>CTPClassification=CTP_NT</cp:keywords>
  <cp:lastModifiedBy>Titov, Alexandr</cp:lastModifiedBy>
  <cp:revision>313</cp:revision>
  <dcterms:created xsi:type="dcterms:W3CDTF">2018-10-31T13:40:31Z</dcterms:created>
  <dcterms:modified xsi:type="dcterms:W3CDTF">2019-02-14T18:31:42Z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42ab261a-d8bb-4a5c-bd21-27fe15772ac5</vt:lpwstr>
  </property>
  <property fmtid="{D5CDD505-2E9C-101B-9397-08002B2CF9AE}" pid="3" name="CTP_TimeStamp">
    <vt:lpwstr>2019-02-14 18:31:24Z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